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1"/>
    <p:restoredTop sz="94646"/>
  </p:normalViewPr>
  <p:slideViewPr>
    <p:cSldViewPr>
      <p:cViewPr varScale="1">
        <p:scale>
          <a:sx n="94" d="100"/>
          <a:sy n="94" d="100"/>
        </p:scale>
        <p:origin x="320" y="18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4/26/22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6645" y="4399020"/>
            <a:ext cx="10386873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4/26/22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91E1CF6-60DC-45E8-8B8C-B3848439858F}"/>
              </a:ext>
            </a:extLst>
          </p:cNvPr>
          <p:cNvGrpSpPr/>
          <p:nvPr/>
        </p:nvGrpSpPr>
        <p:grpSpPr>
          <a:xfrm>
            <a:off x="2594971" y="662327"/>
            <a:ext cx="6983529" cy="5781086"/>
            <a:chOff x="3402013" y="476250"/>
            <a:chExt cx="5384800" cy="4702175"/>
          </a:xfrm>
          <a:gradFill>
            <a:gsLst>
              <a:gs pos="0">
                <a:schemeClr val="accent5"/>
              </a:gs>
              <a:gs pos="100000">
                <a:schemeClr val="accent4"/>
              </a:gs>
            </a:gsLst>
            <a:lin ang="2700000" scaled="1"/>
          </a:gra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xmlns="" id="{5F3E4C5F-0620-42D3-8013-0AB468AEC7BD}"/>
                </a:ext>
              </a:extLst>
            </p:cNvPr>
            <p:cNvSpPr>
              <a:spLocks/>
            </p:cNvSpPr>
            <p:nvPr/>
          </p:nvSpPr>
          <p:spPr bwMode="auto">
            <a:xfrm rot="297273">
              <a:off x="6439704" y="584425"/>
              <a:ext cx="1508257" cy="2266551"/>
            </a:xfrm>
            <a:custGeom>
              <a:avLst/>
              <a:gdLst>
                <a:gd name="T0" fmla="*/ 124 w 207"/>
                <a:gd name="T1" fmla="*/ 335 h 344"/>
                <a:gd name="T2" fmla="*/ 155 w 207"/>
                <a:gd name="T3" fmla="*/ 323 h 344"/>
                <a:gd name="T4" fmla="*/ 187 w 207"/>
                <a:gd name="T5" fmla="*/ 261 h 344"/>
                <a:gd name="T6" fmla="*/ 158 w 207"/>
                <a:gd name="T7" fmla="*/ 140 h 344"/>
                <a:gd name="T8" fmla="*/ 130 w 207"/>
                <a:gd name="T9" fmla="*/ 61 h 344"/>
                <a:gd name="T10" fmla="*/ 184 w 207"/>
                <a:gd name="T11" fmla="*/ 56 h 344"/>
                <a:gd name="T12" fmla="*/ 169 w 207"/>
                <a:gd name="T13" fmla="*/ 97 h 344"/>
                <a:gd name="T14" fmla="*/ 203 w 207"/>
                <a:gd name="T15" fmla="*/ 55 h 344"/>
                <a:gd name="T16" fmla="*/ 115 w 207"/>
                <a:gd name="T17" fmla="*/ 37 h 344"/>
                <a:gd name="T18" fmla="*/ 134 w 207"/>
                <a:gd name="T19" fmla="*/ 188 h 344"/>
                <a:gd name="T20" fmla="*/ 65 w 207"/>
                <a:gd name="T21" fmla="*/ 290 h 344"/>
                <a:gd name="T22" fmla="*/ 1 w 207"/>
                <a:gd name="T23" fmla="*/ 246 h 344"/>
                <a:gd name="T24" fmla="*/ 124 w 207"/>
                <a:gd name="T25" fmla="*/ 335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7" h="344">
                  <a:moveTo>
                    <a:pt x="124" y="335"/>
                  </a:moveTo>
                  <a:cubicBezTo>
                    <a:pt x="136" y="333"/>
                    <a:pt x="146" y="329"/>
                    <a:pt x="155" y="323"/>
                  </a:cubicBezTo>
                  <a:cubicBezTo>
                    <a:pt x="162" y="308"/>
                    <a:pt x="181" y="292"/>
                    <a:pt x="187" y="261"/>
                  </a:cubicBezTo>
                  <a:cubicBezTo>
                    <a:pt x="196" y="213"/>
                    <a:pt x="184" y="185"/>
                    <a:pt x="158" y="140"/>
                  </a:cubicBezTo>
                  <a:cubicBezTo>
                    <a:pt x="132" y="96"/>
                    <a:pt x="127" y="85"/>
                    <a:pt x="130" y="61"/>
                  </a:cubicBezTo>
                  <a:cubicBezTo>
                    <a:pt x="134" y="37"/>
                    <a:pt x="175" y="31"/>
                    <a:pt x="184" y="56"/>
                  </a:cubicBezTo>
                  <a:cubicBezTo>
                    <a:pt x="194" y="80"/>
                    <a:pt x="169" y="97"/>
                    <a:pt x="169" y="97"/>
                  </a:cubicBezTo>
                  <a:cubicBezTo>
                    <a:pt x="207" y="92"/>
                    <a:pt x="203" y="55"/>
                    <a:pt x="203" y="55"/>
                  </a:cubicBezTo>
                  <a:cubicBezTo>
                    <a:pt x="200" y="18"/>
                    <a:pt x="143" y="0"/>
                    <a:pt x="115" y="37"/>
                  </a:cubicBezTo>
                  <a:cubicBezTo>
                    <a:pt x="86" y="75"/>
                    <a:pt x="115" y="131"/>
                    <a:pt x="134" y="188"/>
                  </a:cubicBezTo>
                  <a:cubicBezTo>
                    <a:pt x="154" y="244"/>
                    <a:pt x="122" y="298"/>
                    <a:pt x="65" y="290"/>
                  </a:cubicBezTo>
                  <a:cubicBezTo>
                    <a:pt x="19" y="283"/>
                    <a:pt x="5" y="256"/>
                    <a:pt x="1" y="246"/>
                  </a:cubicBezTo>
                  <a:cubicBezTo>
                    <a:pt x="0" y="298"/>
                    <a:pt x="63" y="344"/>
                    <a:pt x="124" y="3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7" name="Freeform 5">
              <a:extLst>
                <a:ext uri="{FF2B5EF4-FFF2-40B4-BE49-F238E27FC236}">
                  <a16:creationId xmlns:a16="http://schemas.microsoft.com/office/drawing/2014/main" xmlns="" id="{80999854-5355-4940-AD15-94009C855853}"/>
                </a:ext>
              </a:extLst>
            </p:cNvPr>
            <p:cNvSpPr>
              <a:spLocks/>
            </p:cNvSpPr>
            <p:nvPr/>
          </p:nvSpPr>
          <p:spPr bwMode="auto">
            <a:xfrm rot="21302727" flipH="1">
              <a:off x="4132035" y="645335"/>
              <a:ext cx="1538725" cy="2214453"/>
            </a:xfrm>
            <a:custGeom>
              <a:avLst/>
              <a:gdLst>
                <a:gd name="T0" fmla="*/ 124 w 207"/>
                <a:gd name="T1" fmla="*/ 335 h 344"/>
                <a:gd name="T2" fmla="*/ 155 w 207"/>
                <a:gd name="T3" fmla="*/ 323 h 344"/>
                <a:gd name="T4" fmla="*/ 187 w 207"/>
                <a:gd name="T5" fmla="*/ 261 h 344"/>
                <a:gd name="T6" fmla="*/ 158 w 207"/>
                <a:gd name="T7" fmla="*/ 140 h 344"/>
                <a:gd name="T8" fmla="*/ 130 w 207"/>
                <a:gd name="T9" fmla="*/ 61 h 344"/>
                <a:gd name="T10" fmla="*/ 184 w 207"/>
                <a:gd name="T11" fmla="*/ 56 h 344"/>
                <a:gd name="T12" fmla="*/ 169 w 207"/>
                <a:gd name="T13" fmla="*/ 97 h 344"/>
                <a:gd name="T14" fmla="*/ 203 w 207"/>
                <a:gd name="T15" fmla="*/ 55 h 344"/>
                <a:gd name="T16" fmla="*/ 115 w 207"/>
                <a:gd name="T17" fmla="*/ 37 h 344"/>
                <a:gd name="T18" fmla="*/ 134 w 207"/>
                <a:gd name="T19" fmla="*/ 188 h 344"/>
                <a:gd name="T20" fmla="*/ 65 w 207"/>
                <a:gd name="T21" fmla="*/ 290 h 344"/>
                <a:gd name="T22" fmla="*/ 1 w 207"/>
                <a:gd name="T23" fmla="*/ 246 h 344"/>
                <a:gd name="T24" fmla="*/ 124 w 207"/>
                <a:gd name="T25" fmla="*/ 335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7" h="344">
                  <a:moveTo>
                    <a:pt x="124" y="335"/>
                  </a:moveTo>
                  <a:cubicBezTo>
                    <a:pt x="136" y="333"/>
                    <a:pt x="146" y="329"/>
                    <a:pt x="155" y="323"/>
                  </a:cubicBezTo>
                  <a:cubicBezTo>
                    <a:pt x="162" y="308"/>
                    <a:pt x="181" y="292"/>
                    <a:pt x="187" y="261"/>
                  </a:cubicBezTo>
                  <a:cubicBezTo>
                    <a:pt x="196" y="213"/>
                    <a:pt x="184" y="185"/>
                    <a:pt x="158" y="140"/>
                  </a:cubicBezTo>
                  <a:cubicBezTo>
                    <a:pt x="132" y="96"/>
                    <a:pt x="127" y="85"/>
                    <a:pt x="130" y="61"/>
                  </a:cubicBezTo>
                  <a:cubicBezTo>
                    <a:pt x="134" y="37"/>
                    <a:pt x="175" y="31"/>
                    <a:pt x="184" y="56"/>
                  </a:cubicBezTo>
                  <a:cubicBezTo>
                    <a:pt x="194" y="80"/>
                    <a:pt x="169" y="97"/>
                    <a:pt x="169" y="97"/>
                  </a:cubicBezTo>
                  <a:cubicBezTo>
                    <a:pt x="207" y="92"/>
                    <a:pt x="203" y="55"/>
                    <a:pt x="203" y="55"/>
                  </a:cubicBezTo>
                  <a:cubicBezTo>
                    <a:pt x="200" y="18"/>
                    <a:pt x="143" y="0"/>
                    <a:pt x="115" y="37"/>
                  </a:cubicBezTo>
                  <a:cubicBezTo>
                    <a:pt x="86" y="75"/>
                    <a:pt x="115" y="131"/>
                    <a:pt x="134" y="188"/>
                  </a:cubicBezTo>
                  <a:cubicBezTo>
                    <a:pt x="154" y="244"/>
                    <a:pt x="122" y="298"/>
                    <a:pt x="65" y="290"/>
                  </a:cubicBezTo>
                  <a:cubicBezTo>
                    <a:pt x="19" y="283"/>
                    <a:pt x="5" y="256"/>
                    <a:pt x="1" y="246"/>
                  </a:cubicBezTo>
                  <a:cubicBezTo>
                    <a:pt x="0" y="298"/>
                    <a:pt x="63" y="344"/>
                    <a:pt x="124" y="3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1BB91B3C-E397-4D43-B629-DA727C8A28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2013" y="476250"/>
              <a:ext cx="5384800" cy="4702175"/>
            </a:xfrm>
            <a:custGeom>
              <a:avLst/>
              <a:gdLst>
                <a:gd name="T0" fmla="*/ 889 w 923"/>
                <a:gd name="T1" fmla="*/ 252 h 806"/>
                <a:gd name="T2" fmla="*/ 796 w 923"/>
                <a:gd name="T3" fmla="*/ 256 h 806"/>
                <a:gd name="T4" fmla="*/ 610 w 923"/>
                <a:gd name="T5" fmla="*/ 375 h 806"/>
                <a:gd name="T6" fmla="*/ 562 w 923"/>
                <a:gd name="T7" fmla="*/ 215 h 806"/>
                <a:gd name="T8" fmla="*/ 575 w 923"/>
                <a:gd name="T9" fmla="*/ 74 h 806"/>
                <a:gd name="T10" fmla="*/ 462 w 923"/>
                <a:gd name="T11" fmla="*/ 0 h 806"/>
                <a:gd name="T12" fmla="*/ 349 w 923"/>
                <a:gd name="T13" fmla="*/ 74 h 806"/>
                <a:gd name="T14" fmla="*/ 361 w 923"/>
                <a:gd name="T15" fmla="*/ 215 h 806"/>
                <a:gd name="T16" fmla="*/ 313 w 923"/>
                <a:gd name="T17" fmla="*/ 375 h 806"/>
                <a:gd name="T18" fmla="*/ 127 w 923"/>
                <a:gd name="T19" fmla="*/ 256 h 806"/>
                <a:gd name="T20" fmla="*/ 35 w 923"/>
                <a:gd name="T21" fmla="*/ 252 h 806"/>
                <a:gd name="T22" fmla="*/ 17 w 923"/>
                <a:gd name="T23" fmla="*/ 322 h 806"/>
                <a:gd name="T24" fmla="*/ 95 w 923"/>
                <a:gd name="T25" fmla="*/ 329 h 806"/>
                <a:gd name="T26" fmla="*/ 41 w 923"/>
                <a:gd name="T27" fmla="*/ 315 h 806"/>
                <a:gd name="T28" fmla="*/ 99 w 923"/>
                <a:gd name="T29" fmla="*/ 273 h 806"/>
                <a:gd name="T30" fmla="*/ 173 w 923"/>
                <a:gd name="T31" fmla="*/ 405 h 806"/>
                <a:gd name="T32" fmla="*/ 256 w 923"/>
                <a:gd name="T33" fmla="*/ 447 h 806"/>
                <a:gd name="T34" fmla="*/ 161 w 923"/>
                <a:gd name="T35" fmla="*/ 495 h 806"/>
                <a:gd name="T36" fmla="*/ 55 w 923"/>
                <a:gd name="T37" fmla="*/ 603 h 806"/>
                <a:gd name="T38" fmla="*/ 121 w 923"/>
                <a:gd name="T39" fmla="*/ 676 h 806"/>
                <a:gd name="T40" fmla="*/ 185 w 923"/>
                <a:gd name="T41" fmla="*/ 603 h 806"/>
                <a:gd name="T42" fmla="*/ 151 w 923"/>
                <a:gd name="T43" fmla="*/ 642 h 806"/>
                <a:gd name="T44" fmla="*/ 91 w 923"/>
                <a:gd name="T45" fmla="*/ 610 h 806"/>
                <a:gd name="T46" fmla="*/ 185 w 923"/>
                <a:gd name="T47" fmla="*/ 542 h 806"/>
                <a:gd name="T48" fmla="*/ 337 w 923"/>
                <a:gd name="T49" fmla="*/ 510 h 806"/>
                <a:gd name="T50" fmla="*/ 313 w 923"/>
                <a:gd name="T51" fmla="*/ 596 h 806"/>
                <a:gd name="T52" fmla="*/ 275 w 923"/>
                <a:gd name="T53" fmla="*/ 732 h 806"/>
                <a:gd name="T54" fmla="*/ 336 w 923"/>
                <a:gd name="T55" fmla="*/ 798 h 806"/>
                <a:gd name="T56" fmla="*/ 419 w 923"/>
                <a:gd name="T57" fmla="*/ 776 h 806"/>
                <a:gd name="T58" fmla="*/ 417 w 923"/>
                <a:gd name="T59" fmla="*/ 688 h 806"/>
                <a:gd name="T60" fmla="*/ 399 w 923"/>
                <a:gd name="T61" fmla="*/ 756 h 806"/>
                <a:gd name="T62" fmla="*/ 324 w 923"/>
                <a:gd name="T63" fmla="*/ 748 h 806"/>
                <a:gd name="T64" fmla="*/ 369 w 923"/>
                <a:gd name="T65" fmla="*/ 629 h 806"/>
                <a:gd name="T66" fmla="*/ 462 w 923"/>
                <a:gd name="T67" fmla="*/ 530 h 806"/>
                <a:gd name="T68" fmla="*/ 554 w 923"/>
                <a:gd name="T69" fmla="*/ 629 h 806"/>
                <a:gd name="T70" fmla="*/ 599 w 923"/>
                <a:gd name="T71" fmla="*/ 748 h 806"/>
                <a:gd name="T72" fmla="*/ 525 w 923"/>
                <a:gd name="T73" fmla="*/ 756 h 806"/>
                <a:gd name="T74" fmla="*/ 506 w 923"/>
                <a:gd name="T75" fmla="*/ 688 h 806"/>
                <a:gd name="T76" fmla="*/ 504 w 923"/>
                <a:gd name="T77" fmla="*/ 776 h 806"/>
                <a:gd name="T78" fmla="*/ 587 w 923"/>
                <a:gd name="T79" fmla="*/ 798 h 806"/>
                <a:gd name="T80" fmla="*/ 648 w 923"/>
                <a:gd name="T81" fmla="*/ 732 h 806"/>
                <a:gd name="T82" fmla="*/ 611 w 923"/>
                <a:gd name="T83" fmla="*/ 596 h 806"/>
                <a:gd name="T84" fmla="*/ 586 w 923"/>
                <a:gd name="T85" fmla="*/ 510 h 806"/>
                <a:gd name="T86" fmla="*/ 738 w 923"/>
                <a:gd name="T87" fmla="*/ 542 h 806"/>
                <a:gd name="T88" fmla="*/ 833 w 923"/>
                <a:gd name="T89" fmla="*/ 610 h 806"/>
                <a:gd name="T90" fmla="*/ 772 w 923"/>
                <a:gd name="T91" fmla="*/ 642 h 806"/>
                <a:gd name="T92" fmla="*/ 739 w 923"/>
                <a:gd name="T93" fmla="*/ 603 h 806"/>
                <a:gd name="T94" fmla="*/ 802 w 923"/>
                <a:gd name="T95" fmla="*/ 676 h 806"/>
                <a:gd name="T96" fmla="*/ 868 w 923"/>
                <a:gd name="T97" fmla="*/ 603 h 806"/>
                <a:gd name="T98" fmla="*/ 762 w 923"/>
                <a:gd name="T99" fmla="*/ 495 h 806"/>
                <a:gd name="T100" fmla="*/ 667 w 923"/>
                <a:gd name="T101" fmla="*/ 447 h 806"/>
                <a:gd name="T102" fmla="*/ 750 w 923"/>
                <a:gd name="T103" fmla="*/ 405 h 806"/>
                <a:gd name="T104" fmla="*/ 824 w 923"/>
                <a:gd name="T105" fmla="*/ 273 h 806"/>
                <a:gd name="T106" fmla="*/ 882 w 923"/>
                <a:gd name="T107" fmla="*/ 315 h 806"/>
                <a:gd name="T108" fmla="*/ 828 w 923"/>
                <a:gd name="T109" fmla="*/ 329 h 806"/>
                <a:gd name="T110" fmla="*/ 906 w 923"/>
                <a:gd name="T111" fmla="*/ 322 h 806"/>
                <a:gd name="T112" fmla="*/ 889 w 923"/>
                <a:gd name="T113" fmla="*/ 252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23" h="806">
                  <a:moveTo>
                    <a:pt x="889" y="252"/>
                  </a:moveTo>
                  <a:cubicBezTo>
                    <a:pt x="878" y="244"/>
                    <a:pt x="846" y="219"/>
                    <a:pt x="796" y="256"/>
                  </a:cubicBezTo>
                  <a:cubicBezTo>
                    <a:pt x="746" y="292"/>
                    <a:pt x="723" y="401"/>
                    <a:pt x="610" y="375"/>
                  </a:cubicBezTo>
                  <a:cubicBezTo>
                    <a:pt x="477" y="345"/>
                    <a:pt x="554" y="230"/>
                    <a:pt x="562" y="215"/>
                  </a:cubicBezTo>
                  <a:cubicBezTo>
                    <a:pt x="570" y="200"/>
                    <a:pt x="608" y="141"/>
                    <a:pt x="575" y="74"/>
                  </a:cubicBezTo>
                  <a:cubicBezTo>
                    <a:pt x="538" y="2"/>
                    <a:pt x="474" y="0"/>
                    <a:pt x="462" y="0"/>
                  </a:cubicBezTo>
                  <a:cubicBezTo>
                    <a:pt x="450" y="0"/>
                    <a:pt x="385" y="2"/>
                    <a:pt x="349" y="74"/>
                  </a:cubicBezTo>
                  <a:cubicBezTo>
                    <a:pt x="315" y="141"/>
                    <a:pt x="353" y="200"/>
                    <a:pt x="361" y="215"/>
                  </a:cubicBezTo>
                  <a:cubicBezTo>
                    <a:pt x="369" y="230"/>
                    <a:pt x="446" y="345"/>
                    <a:pt x="313" y="375"/>
                  </a:cubicBezTo>
                  <a:cubicBezTo>
                    <a:pt x="200" y="401"/>
                    <a:pt x="177" y="292"/>
                    <a:pt x="127" y="256"/>
                  </a:cubicBezTo>
                  <a:cubicBezTo>
                    <a:pt x="77" y="219"/>
                    <a:pt x="45" y="244"/>
                    <a:pt x="35" y="252"/>
                  </a:cubicBezTo>
                  <a:cubicBezTo>
                    <a:pt x="24" y="260"/>
                    <a:pt x="0" y="291"/>
                    <a:pt x="17" y="322"/>
                  </a:cubicBezTo>
                  <a:cubicBezTo>
                    <a:pt x="32" y="349"/>
                    <a:pt x="77" y="353"/>
                    <a:pt x="95" y="329"/>
                  </a:cubicBezTo>
                  <a:cubicBezTo>
                    <a:pt x="95" y="329"/>
                    <a:pt x="59" y="342"/>
                    <a:pt x="41" y="315"/>
                  </a:cubicBezTo>
                  <a:cubicBezTo>
                    <a:pt x="24" y="288"/>
                    <a:pt x="62" y="248"/>
                    <a:pt x="99" y="273"/>
                  </a:cubicBezTo>
                  <a:cubicBezTo>
                    <a:pt x="137" y="298"/>
                    <a:pt x="125" y="357"/>
                    <a:pt x="173" y="405"/>
                  </a:cubicBezTo>
                  <a:cubicBezTo>
                    <a:pt x="211" y="443"/>
                    <a:pt x="256" y="447"/>
                    <a:pt x="256" y="447"/>
                  </a:cubicBezTo>
                  <a:cubicBezTo>
                    <a:pt x="256" y="447"/>
                    <a:pt x="254" y="470"/>
                    <a:pt x="161" y="495"/>
                  </a:cubicBezTo>
                  <a:cubicBezTo>
                    <a:pt x="69" y="520"/>
                    <a:pt x="51" y="572"/>
                    <a:pt x="55" y="603"/>
                  </a:cubicBezTo>
                  <a:cubicBezTo>
                    <a:pt x="59" y="634"/>
                    <a:pt x="75" y="672"/>
                    <a:pt x="121" y="676"/>
                  </a:cubicBezTo>
                  <a:cubicBezTo>
                    <a:pt x="167" y="680"/>
                    <a:pt x="196" y="639"/>
                    <a:pt x="185" y="603"/>
                  </a:cubicBezTo>
                  <a:cubicBezTo>
                    <a:pt x="185" y="603"/>
                    <a:pt x="175" y="630"/>
                    <a:pt x="151" y="642"/>
                  </a:cubicBezTo>
                  <a:cubicBezTo>
                    <a:pt x="128" y="654"/>
                    <a:pt x="96" y="642"/>
                    <a:pt x="91" y="610"/>
                  </a:cubicBezTo>
                  <a:cubicBezTo>
                    <a:pt x="85" y="579"/>
                    <a:pt x="111" y="546"/>
                    <a:pt x="185" y="542"/>
                  </a:cubicBezTo>
                  <a:cubicBezTo>
                    <a:pt x="260" y="537"/>
                    <a:pt x="302" y="541"/>
                    <a:pt x="337" y="510"/>
                  </a:cubicBezTo>
                  <a:cubicBezTo>
                    <a:pt x="337" y="510"/>
                    <a:pt x="345" y="548"/>
                    <a:pt x="313" y="596"/>
                  </a:cubicBezTo>
                  <a:cubicBezTo>
                    <a:pt x="281" y="645"/>
                    <a:pt x="261" y="690"/>
                    <a:pt x="275" y="732"/>
                  </a:cubicBezTo>
                  <a:cubicBezTo>
                    <a:pt x="289" y="774"/>
                    <a:pt x="315" y="793"/>
                    <a:pt x="336" y="798"/>
                  </a:cubicBezTo>
                  <a:cubicBezTo>
                    <a:pt x="357" y="804"/>
                    <a:pt x="393" y="806"/>
                    <a:pt x="419" y="776"/>
                  </a:cubicBezTo>
                  <a:cubicBezTo>
                    <a:pt x="445" y="746"/>
                    <a:pt x="437" y="702"/>
                    <a:pt x="417" y="688"/>
                  </a:cubicBezTo>
                  <a:cubicBezTo>
                    <a:pt x="417" y="688"/>
                    <a:pt x="421" y="740"/>
                    <a:pt x="399" y="756"/>
                  </a:cubicBezTo>
                  <a:cubicBezTo>
                    <a:pt x="377" y="772"/>
                    <a:pt x="342" y="776"/>
                    <a:pt x="324" y="748"/>
                  </a:cubicBezTo>
                  <a:cubicBezTo>
                    <a:pt x="306" y="721"/>
                    <a:pt x="303" y="671"/>
                    <a:pt x="369" y="629"/>
                  </a:cubicBezTo>
                  <a:cubicBezTo>
                    <a:pt x="426" y="594"/>
                    <a:pt x="454" y="545"/>
                    <a:pt x="462" y="530"/>
                  </a:cubicBezTo>
                  <a:cubicBezTo>
                    <a:pt x="469" y="545"/>
                    <a:pt x="498" y="594"/>
                    <a:pt x="554" y="629"/>
                  </a:cubicBezTo>
                  <a:cubicBezTo>
                    <a:pt x="621" y="671"/>
                    <a:pt x="617" y="721"/>
                    <a:pt x="599" y="748"/>
                  </a:cubicBezTo>
                  <a:cubicBezTo>
                    <a:pt x="581" y="776"/>
                    <a:pt x="547" y="772"/>
                    <a:pt x="525" y="756"/>
                  </a:cubicBezTo>
                  <a:cubicBezTo>
                    <a:pt x="503" y="740"/>
                    <a:pt x="506" y="688"/>
                    <a:pt x="506" y="688"/>
                  </a:cubicBezTo>
                  <a:cubicBezTo>
                    <a:pt x="486" y="702"/>
                    <a:pt x="478" y="746"/>
                    <a:pt x="504" y="776"/>
                  </a:cubicBezTo>
                  <a:cubicBezTo>
                    <a:pt x="530" y="806"/>
                    <a:pt x="567" y="804"/>
                    <a:pt x="587" y="798"/>
                  </a:cubicBezTo>
                  <a:cubicBezTo>
                    <a:pt x="608" y="793"/>
                    <a:pt x="634" y="774"/>
                    <a:pt x="648" y="732"/>
                  </a:cubicBezTo>
                  <a:cubicBezTo>
                    <a:pt x="662" y="690"/>
                    <a:pt x="643" y="645"/>
                    <a:pt x="611" y="596"/>
                  </a:cubicBezTo>
                  <a:cubicBezTo>
                    <a:pt x="579" y="548"/>
                    <a:pt x="586" y="510"/>
                    <a:pt x="586" y="510"/>
                  </a:cubicBezTo>
                  <a:cubicBezTo>
                    <a:pt x="621" y="541"/>
                    <a:pt x="663" y="537"/>
                    <a:pt x="738" y="542"/>
                  </a:cubicBezTo>
                  <a:cubicBezTo>
                    <a:pt x="813" y="546"/>
                    <a:pt x="838" y="579"/>
                    <a:pt x="833" y="610"/>
                  </a:cubicBezTo>
                  <a:cubicBezTo>
                    <a:pt x="827" y="642"/>
                    <a:pt x="795" y="654"/>
                    <a:pt x="772" y="642"/>
                  </a:cubicBezTo>
                  <a:cubicBezTo>
                    <a:pt x="749" y="630"/>
                    <a:pt x="739" y="603"/>
                    <a:pt x="739" y="603"/>
                  </a:cubicBezTo>
                  <a:cubicBezTo>
                    <a:pt x="727" y="639"/>
                    <a:pt x="756" y="680"/>
                    <a:pt x="802" y="676"/>
                  </a:cubicBezTo>
                  <a:cubicBezTo>
                    <a:pt x="848" y="672"/>
                    <a:pt x="864" y="634"/>
                    <a:pt x="868" y="603"/>
                  </a:cubicBezTo>
                  <a:cubicBezTo>
                    <a:pt x="872" y="572"/>
                    <a:pt x="855" y="520"/>
                    <a:pt x="762" y="495"/>
                  </a:cubicBezTo>
                  <a:cubicBezTo>
                    <a:pt x="669" y="470"/>
                    <a:pt x="667" y="447"/>
                    <a:pt x="667" y="447"/>
                  </a:cubicBezTo>
                  <a:cubicBezTo>
                    <a:pt x="667" y="447"/>
                    <a:pt x="712" y="443"/>
                    <a:pt x="750" y="405"/>
                  </a:cubicBezTo>
                  <a:cubicBezTo>
                    <a:pt x="798" y="357"/>
                    <a:pt x="787" y="298"/>
                    <a:pt x="824" y="273"/>
                  </a:cubicBezTo>
                  <a:cubicBezTo>
                    <a:pt x="861" y="248"/>
                    <a:pt x="899" y="288"/>
                    <a:pt x="882" y="315"/>
                  </a:cubicBezTo>
                  <a:cubicBezTo>
                    <a:pt x="865" y="342"/>
                    <a:pt x="828" y="329"/>
                    <a:pt x="828" y="329"/>
                  </a:cubicBezTo>
                  <a:cubicBezTo>
                    <a:pt x="846" y="353"/>
                    <a:pt x="891" y="349"/>
                    <a:pt x="906" y="322"/>
                  </a:cubicBezTo>
                  <a:cubicBezTo>
                    <a:pt x="923" y="291"/>
                    <a:pt x="899" y="260"/>
                    <a:pt x="889" y="25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7" name="Freeform 6">
            <a:extLst>
              <a:ext uri="{FF2B5EF4-FFF2-40B4-BE49-F238E27FC236}">
                <a16:creationId xmlns:a16="http://schemas.microsoft.com/office/drawing/2014/main" xmlns="" id="{45BFC8CC-4B96-4570-A475-0FC23F3920FF}"/>
              </a:ext>
            </a:extLst>
          </p:cNvPr>
          <p:cNvSpPr>
            <a:spLocks/>
          </p:cNvSpPr>
          <p:nvPr/>
        </p:nvSpPr>
        <p:spPr bwMode="auto">
          <a:xfrm>
            <a:off x="6529388" y="2287816"/>
            <a:ext cx="146050" cy="239713"/>
          </a:xfrm>
          <a:custGeom>
            <a:avLst/>
            <a:gdLst>
              <a:gd name="T0" fmla="*/ 1 w 25"/>
              <a:gd name="T1" fmla="*/ 19 h 41"/>
              <a:gd name="T2" fmla="*/ 10 w 25"/>
              <a:gd name="T3" fmla="*/ 40 h 41"/>
              <a:gd name="T4" fmla="*/ 24 w 25"/>
              <a:gd name="T5" fmla="*/ 22 h 41"/>
              <a:gd name="T6" fmla="*/ 15 w 25"/>
              <a:gd name="T7" fmla="*/ 1 h 41"/>
              <a:gd name="T8" fmla="*/ 1 w 25"/>
              <a:gd name="T9" fmla="*/ 19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41">
                <a:moveTo>
                  <a:pt x="1" y="19"/>
                </a:moveTo>
                <a:cubicBezTo>
                  <a:pt x="0" y="30"/>
                  <a:pt x="3" y="39"/>
                  <a:pt x="10" y="40"/>
                </a:cubicBezTo>
                <a:cubicBezTo>
                  <a:pt x="16" y="41"/>
                  <a:pt x="22" y="33"/>
                  <a:pt x="24" y="22"/>
                </a:cubicBezTo>
                <a:cubicBezTo>
                  <a:pt x="25" y="11"/>
                  <a:pt x="21" y="2"/>
                  <a:pt x="15" y="1"/>
                </a:cubicBezTo>
                <a:cubicBezTo>
                  <a:pt x="9" y="0"/>
                  <a:pt x="3" y="8"/>
                  <a:pt x="1" y="19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B8BE1BED-07E9-428C-AEC2-B7989C735289}"/>
              </a:ext>
            </a:extLst>
          </p:cNvPr>
          <p:cNvSpPr>
            <a:spLocks/>
          </p:cNvSpPr>
          <p:nvPr/>
        </p:nvSpPr>
        <p:spPr bwMode="auto">
          <a:xfrm>
            <a:off x="5513388" y="2287816"/>
            <a:ext cx="152400" cy="239713"/>
          </a:xfrm>
          <a:custGeom>
            <a:avLst/>
            <a:gdLst>
              <a:gd name="T0" fmla="*/ 16 w 26"/>
              <a:gd name="T1" fmla="*/ 40 h 41"/>
              <a:gd name="T2" fmla="*/ 24 w 26"/>
              <a:gd name="T3" fmla="*/ 19 h 41"/>
              <a:gd name="T4" fmla="*/ 10 w 26"/>
              <a:gd name="T5" fmla="*/ 1 h 41"/>
              <a:gd name="T6" fmla="*/ 2 w 26"/>
              <a:gd name="T7" fmla="*/ 22 h 41"/>
              <a:gd name="T8" fmla="*/ 16 w 26"/>
              <a:gd name="T9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" h="41">
                <a:moveTo>
                  <a:pt x="16" y="40"/>
                </a:moveTo>
                <a:cubicBezTo>
                  <a:pt x="22" y="39"/>
                  <a:pt x="26" y="30"/>
                  <a:pt x="24" y="19"/>
                </a:cubicBezTo>
                <a:cubicBezTo>
                  <a:pt x="23" y="8"/>
                  <a:pt x="17" y="0"/>
                  <a:pt x="10" y="1"/>
                </a:cubicBezTo>
                <a:cubicBezTo>
                  <a:pt x="4" y="2"/>
                  <a:pt x="0" y="11"/>
                  <a:pt x="2" y="22"/>
                </a:cubicBezTo>
                <a:cubicBezTo>
                  <a:pt x="3" y="33"/>
                  <a:pt x="9" y="41"/>
                  <a:pt x="16" y="4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292D8FE8-2C7E-4234-9287-6105F14B892A}"/>
              </a:ext>
            </a:extLst>
          </p:cNvPr>
          <p:cNvSpPr/>
          <p:nvPr/>
        </p:nvSpPr>
        <p:spPr>
          <a:xfrm>
            <a:off x="2779024" y="2553651"/>
            <a:ext cx="772998" cy="772998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127000" dist="635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7902D54B-CB35-4181-89A0-DE3001E12F32}"/>
              </a:ext>
            </a:extLst>
          </p:cNvPr>
          <p:cNvSpPr/>
          <p:nvPr/>
        </p:nvSpPr>
        <p:spPr>
          <a:xfrm>
            <a:off x="3263607" y="4569338"/>
            <a:ext cx="772998" cy="772998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  <a:effectLst>
            <a:outerShdw blurRad="127000" dist="635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888A64EB-D27C-46A3-930B-E930AF1259BF}"/>
              </a:ext>
            </a:extLst>
          </p:cNvPr>
          <p:cNvSpPr/>
          <p:nvPr/>
        </p:nvSpPr>
        <p:spPr>
          <a:xfrm>
            <a:off x="8161069" y="4701710"/>
            <a:ext cx="772998" cy="772998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  <a:effectLst>
            <a:outerShdw blurRad="127000" dist="635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D623E99D-891F-4F95-81DA-219DC3196BCE}"/>
              </a:ext>
            </a:extLst>
          </p:cNvPr>
          <p:cNvSpPr/>
          <p:nvPr/>
        </p:nvSpPr>
        <p:spPr>
          <a:xfrm>
            <a:off x="8590165" y="2538788"/>
            <a:ext cx="772998" cy="77299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127000" dist="635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B991EF45-457D-4D8B-A5CB-1B2BD720176E}"/>
              </a:ext>
            </a:extLst>
          </p:cNvPr>
          <p:cNvSpPr/>
          <p:nvPr/>
        </p:nvSpPr>
        <p:spPr>
          <a:xfrm>
            <a:off x="4941098" y="5418386"/>
            <a:ext cx="772998" cy="772998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>
            <a:outerShdw blurRad="127000" dist="635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441171B5-1CC2-4776-B79E-1FCF91B0CB50}"/>
              </a:ext>
            </a:extLst>
          </p:cNvPr>
          <p:cNvSpPr/>
          <p:nvPr/>
        </p:nvSpPr>
        <p:spPr>
          <a:xfrm>
            <a:off x="6405590" y="5458738"/>
            <a:ext cx="772998" cy="772998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>
            <a:outerShdw blurRad="127000" dist="635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D31FA2B-C044-445F-87E5-43C05FBAEC24}"/>
              </a:ext>
            </a:extLst>
          </p:cNvPr>
          <p:cNvSpPr/>
          <p:nvPr/>
        </p:nvSpPr>
        <p:spPr>
          <a:xfrm>
            <a:off x="4740990" y="3372962"/>
            <a:ext cx="2601671" cy="92333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IN" sz="2000" b="1" dirty="0" smtClean="0">
                <a:solidFill>
                  <a:schemeClr val="bg1"/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8 Steps to  Leaving Cert Accounting Exam </a:t>
            </a:r>
            <a:r>
              <a:rPr lang="en-IN" sz="2000" b="1" dirty="0">
                <a:solidFill>
                  <a:schemeClr val="bg1"/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S</a:t>
            </a:r>
            <a:r>
              <a:rPr lang="en-IN" sz="2000" b="1" dirty="0" smtClean="0">
                <a:solidFill>
                  <a:schemeClr val="bg1"/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uccess </a:t>
            </a:r>
            <a:endParaRPr lang="en-IN" sz="2000" b="1" dirty="0">
              <a:solidFill>
                <a:schemeClr val="bg1"/>
              </a:solidFill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0AB2E439-9700-4849-87B5-D37295412A97}"/>
              </a:ext>
            </a:extLst>
          </p:cNvPr>
          <p:cNvSpPr/>
          <p:nvPr/>
        </p:nvSpPr>
        <p:spPr>
          <a:xfrm>
            <a:off x="5236741" y="771283"/>
            <a:ext cx="1706583" cy="165900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127000" dist="635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EA5BF56C-D7E0-467B-A9F1-FFD0CA5FE301}"/>
              </a:ext>
            </a:extLst>
          </p:cNvPr>
          <p:cNvSpPr/>
          <p:nvPr/>
        </p:nvSpPr>
        <p:spPr>
          <a:xfrm>
            <a:off x="9673308" y="2701385"/>
            <a:ext cx="2436575" cy="147732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GB" sz="1600" dirty="0" smtClean="0"/>
              <a:t>Don’t learn things off, understand why you are doing it. If </a:t>
            </a:r>
            <a:r>
              <a:rPr lang="en-GB" sz="1600" dirty="0"/>
              <a:t>you understand what you are doing, it is easier to do it!</a:t>
            </a:r>
          </a:p>
          <a:p>
            <a:r>
              <a:rPr lang="en-I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anose="020B0606030504020204" pitchFamily="34" charset="0"/>
                <a:cs typeface="Segoe UI Light" panose="020B0502040204020203" pitchFamily="34" charset="0"/>
              </a:rPr>
              <a:t>. </a:t>
            </a: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01D8ADC-0903-4570-9BDE-8677BB1AA993}"/>
              </a:ext>
            </a:extLst>
          </p:cNvPr>
          <p:cNvSpPr/>
          <p:nvPr/>
        </p:nvSpPr>
        <p:spPr>
          <a:xfrm>
            <a:off x="9694409" y="2312100"/>
            <a:ext cx="2436575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r>
              <a:rPr lang="en-IN" sz="1800" b="1" dirty="0" smtClean="0">
                <a:solidFill>
                  <a:schemeClr val="accent1"/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Understanding</a:t>
            </a:r>
            <a:endParaRPr lang="en-IN" sz="1800" b="1" dirty="0">
              <a:solidFill>
                <a:schemeClr val="accent1"/>
              </a:solidFill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81AE2E5-15B7-46F5-9CE7-7A65ECF4EF13}"/>
              </a:ext>
            </a:extLst>
          </p:cNvPr>
          <p:cNvSpPr/>
          <p:nvPr/>
        </p:nvSpPr>
        <p:spPr>
          <a:xfrm>
            <a:off x="253990" y="2593167"/>
            <a:ext cx="2364567" cy="98488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lang="en-GB" sz="1600" dirty="0"/>
              <a:t>Know how long you have to complete each question in the exam and keep a record of your own </a:t>
            </a:r>
            <a:r>
              <a:rPr lang="en-GB" sz="1600" dirty="0" smtClean="0"/>
              <a:t>timings</a:t>
            </a:r>
            <a:r>
              <a:rPr lang="en-I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anose="020B0606030504020204" pitchFamily="34" charset="0"/>
                <a:cs typeface="Segoe UI Light" panose="020B0502040204020203" pitchFamily="34" charset="0"/>
              </a:rPr>
              <a:t>. </a:t>
            </a: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140D1335-E863-44E0-8D17-17B3FB251272}"/>
              </a:ext>
            </a:extLst>
          </p:cNvPr>
          <p:cNvSpPr/>
          <p:nvPr/>
        </p:nvSpPr>
        <p:spPr>
          <a:xfrm>
            <a:off x="176787" y="2194626"/>
            <a:ext cx="2364567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algn="r"/>
            <a:r>
              <a:rPr lang="en-IN" sz="1800" b="1" dirty="0" smtClean="0">
                <a:solidFill>
                  <a:schemeClr val="accent2"/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Timing</a:t>
            </a:r>
            <a:endParaRPr lang="en-IN" sz="1800" b="1" dirty="0">
              <a:solidFill>
                <a:schemeClr val="accent2"/>
              </a:solidFill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A71D00DE-839B-4AA8-A5D1-1BA1F08C8AC9}"/>
              </a:ext>
            </a:extLst>
          </p:cNvPr>
          <p:cNvSpPr/>
          <p:nvPr/>
        </p:nvSpPr>
        <p:spPr>
          <a:xfrm>
            <a:off x="9256448" y="4261966"/>
            <a:ext cx="2703182" cy="123110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GB" sz="1600" dirty="0"/>
              <a:t>Theory – don’t forget to do it</a:t>
            </a:r>
            <a:r>
              <a:rPr lang="en-GB" sz="1600" dirty="0" smtClean="0"/>
              <a:t>. </a:t>
            </a:r>
            <a:r>
              <a:rPr lang="en-GB" sz="1600" dirty="0"/>
              <a:t>Often knowing the theory will give you a better understanding of the accounts that you are preparing. </a:t>
            </a: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EDF22587-41CB-4CE1-AB5A-3370EC134518}"/>
              </a:ext>
            </a:extLst>
          </p:cNvPr>
          <p:cNvSpPr/>
          <p:nvPr/>
        </p:nvSpPr>
        <p:spPr>
          <a:xfrm>
            <a:off x="9108058" y="3923409"/>
            <a:ext cx="2703182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r>
              <a:rPr lang="en-IN" sz="1800" b="1" dirty="0" smtClean="0">
                <a:solidFill>
                  <a:schemeClr val="accent6"/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Theory</a:t>
            </a:r>
            <a:endParaRPr lang="en-IN" sz="1800" b="1" dirty="0">
              <a:solidFill>
                <a:schemeClr val="accent6"/>
              </a:solidFill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75174FA4-F537-4B1F-8AC2-5CF32728B607}"/>
              </a:ext>
            </a:extLst>
          </p:cNvPr>
          <p:cNvSpPr/>
          <p:nvPr/>
        </p:nvSpPr>
        <p:spPr>
          <a:xfrm>
            <a:off x="165899" y="4595766"/>
            <a:ext cx="2511475" cy="98488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lang="en-GB" sz="1600" dirty="0" smtClean="0"/>
              <a:t>Answer </a:t>
            </a:r>
            <a:r>
              <a:rPr lang="en-GB" sz="1600" dirty="0"/>
              <a:t>past exam questions. This allows you to </a:t>
            </a:r>
            <a:r>
              <a:rPr lang="en-GB" sz="1600" dirty="0" smtClean="0"/>
              <a:t>become familiar with </a:t>
            </a:r>
            <a:r>
              <a:rPr lang="en-GB" sz="1600" dirty="0"/>
              <a:t>the examiners </a:t>
            </a:r>
            <a:r>
              <a:rPr lang="en-GB" sz="1600" dirty="0" smtClean="0"/>
              <a:t>terminology</a:t>
            </a:r>
            <a:r>
              <a:rPr lang="en-I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anose="020B0606030504020204" pitchFamily="34" charset="0"/>
                <a:cs typeface="Segoe UI Light" panose="020B0502040204020203" pitchFamily="34" charset="0"/>
              </a:rPr>
              <a:t>. </a:t>
            </a: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CB1411B3-E00A-44DA-BC46-BCA4F3B41ABA}"/>
              </a:ext>
            </a:extLst>
          </p:cNvPr>
          <p:cNvSpPr/>
          <p:nvPr/>
        </p:nvSpPr>
        <p:spPr>
          <a:xfrm>
            <a:off x="28711" y="4198319"/>
            <a:ext cx="2511475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algn="r"/>
            <a:r>
              <a:rPr lang="en-IN" sz="1800" b="1" dirty="0" smtClean="0">
                <a:solidFill>
                  <a:schemeClr val="accent3"/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Terminology</a:t>
            </a:r>
            <a:endParaRPr lang="en-IN" sz="1800" b="1" dirty="0">
              <a:solidFill>
                <a:schemeClr val="accent3"/>
              </a:solidFill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E48321DA-3BAD-4D8E-BE80-DDAD06D9F604}"/>
              </a:ext>
            </a:extLst>
          </p:cNvPr>
          <p:cNvGrpSpPr/>
          <p:nvPr/>
        </p:nvGrpSpPr>
        <p:grpSpPr>
          <a:xfrm>
            <a:off x="194840" y="5738134"/>
            <a:ext cx="4203819" cy="850985"/>
            <a:chOff x="2032959" y="5109356"/>
            <a:chExt cx="2613390" cy="85098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8AA90D7B-93D3-4CD4-BF7E-04B942E13235}"/>
                </a:ext>
              </a:extLst>
            </p:cNvPr>
            <p:cNvSpPr/>
            <p:nvPr/>
          </p:nvSpPr>
          <p:spPr>
            <a:xfrm>
              <a:off x="2032959" y="5467898"/>
              <a:ext cx="2613390" cy="492443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pPr algn="r"/>
              <a:r>
                <a:rPr lang="en-IN" sz="1600" dirty="0" smtClean="0">
                  <a:ea typeface="Open Sans" panose="020B0606030504020204" pitchFamily="34" charset="0"/>
                  <a:cs typeface="Segoe UI Light" panose="020B0502040204020203" pitchFamily="34" charset="0"/>
                </a:rPr>
                <a:t>Use checklists to keep on track for each topic. This will help identify gaps in your knowledge</a:t>
              </a:r>
              <a:r>
                <a:rPr lang="en-IN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 Light" panose="020B0502040204020203" pitchFamily="34" charset="0"/>
                  <a:ea typeface="Open Sans" panose="020B0606030504020204" pitchFamily="34" charset="0"/>
                  <a:cs typeface="Segoe UI Light" panose="020B0502040204020203" pitchFamily="34" charset="0"/>
                </a:rPr>
                <a:t>. </a:t>
              </a:r>
              <a:endPara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anose="020B0606030504020204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6FB75B40-412B-41A0-B640-0AC22AB9E295}"/>
                </a:ext>
              </a:extLst>
            </p:cNvPr>
            <p:cNvSpPr/>
            <p:nvPr/>
          </p:nvSpPr>
          <p:spPr>
            <a:xfrm>
              <a:off x="2032959" y="5109356"/>
              <a:ext cx="2613389" cy="276999"/>
            </a:xfrm>
            <a:prstGeom prst="rect">
              <a:avLst/>
            </a:prstGeom>
          </p:spPr>
          <p:txBody>
            <a:bodyPr wrap="square" lIns="0" tIns="0" rIns="0" bIns="0" anchor="b">
              <a:spAutoFit/>
            </a:bodyPr>
            <a:lstStyle/>
            <a:p>
              <a:pPr algn="r"/>
              <a:r>
                <a:rPr lang="en-IN" sz="1800" b="1" dirty="0" smtClean="0">
                  <a:solidFill>
                    <a:schemeClr val="accent4"/>
                  </a:solidFill>
                  <a:ea typeface="Open Sans" panose="020B0606030504020204" pitchFamily="34" charset="0"/>
                  <a:cs typeface="Segoe UI Light" panose="020B0502040204020203" pitchFamily="34" charset="0"/>
                </a:rPr>
                <a:t>Checklists</a:t>
              </a:r>
              <a:endParaRPr lang="en-IN" sz="1800" b="1" dirty="0">
                <a:solidFill>
                  <a:schemeClr val="accent4"/>
                </a:solidFill>
                <a:ea typeface="Open Sans" panose="020B0606030504020204" pitchFamily="34" charset="0"/>
                <a:cs typeface="Segoe UI Light" panose="020B0502040204020203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C4FFB414-E820-4CF2-A452-81BA5F3D4E72}"/>
              </a:ext>
            </a:extLst>
          </p:cNvPr>
          <p:cNvGrpSpPr/>
          <p:nvPr/>
        </p:nvGrpSpPr>
        <p:grpSpPr>
          <a:xfrm>
            <a:off x="7672432" y="5714744"/>
            <a:ext cx="3822580" cy="850985"/>
            <a:chOff x="7390556" y="5093389"/>
            <a:chExt cx="2613390" cy="85098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45F4781B-6098-41E3-ABC7-7E149426B0A2}"/>
                </a:ext>
              </a:extLst>
            </p:cNvPr>
            <p:cNvSpPr/>
            <p:nvPr/>
          </p:nvSpPr>
          <p:spPr>
            <a:xfrm>
              <a:off x="7390556" y="5451931"/>
              <a:ext cx="2613390" cy="492443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/>
            <a:p>
              <a:r>
                <a:rPr lang="en-IN" sz="1600" dirty="0" smtClean="0">
                  <a:ea typeface="Open Sans" panose="020B0606030504020204" pitchFamily="34" charset="0"/>
                  <a:cs typeface="Segoe UI Light" panose="020B0502040204020203" pitchFamily="34" charset="0"/>
                </a:rPr>
                <a:t>Make sure to label all your workings so you pick up marks even when you go wrong.</a:t>
              </a:r>
              <a:endParaRPr lang="en-IN" sz="1600" dirty="0">
                <a:ea typeface="Open Sans" panose="020B0606030504020204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197AB0B5-BEF6-44A3-AED0-BC79D2B3970E}"/>
                </a:ext>
              </a:extLst>
            </p:cNvPr>
            <p:cNvSpPr/>
            <p:nvPr/>
          </p:nvSpPr>
          <p:spPr>
            <a:xfrm>
              <a:off x="7390556" y="5093389"/>
              <a:ext cx="2613390" cy="276999"/>
            </a:xfrm>
            <a:prstGeom prst="rect">
              <a:avLst/>
            </a:prstGeom>
          </p:spPr>
          <p:txBody>
            <a:bodyPr wrap="square" lIns="0" tIns="0" rIns="0" bIns="0" anchor="b">
              <a:spAutoFit/>
            </a:bodyPr>
            <a:lstStyle/>
            <a:p>
              <a:r>
                <a:rPr lang="en-IN" sz="1800" b="1" dirty="0" smtClean="0">
                  <a:solidFill>
                    <a:schemeClr val="accent5"/>
                  </a:solidFill>
                  <a:ea typeface="Open Sans" panose="020B0606030504020204" pitchFamily="34" charset="0"/>
                  <a:cs typeface="Segoe UI Light" panose="020B0502040204020203" pitchFamily="34" charset="0"/>
                </a:rPr>
                <a:t>Labels</a:t>
              </a:r>
              <a:endParaRPr lang="en-IN" sz="1800" b="1" dirty="0">
                <a:solidFill>
                  <a:schemeClr val="accent5"/>
                </a:solidFill>
                <a:ea typeface="Open Sans" panose="020B0606030504020204" pitchFamily="34" charset="0"/>
                <a:cs typeface="Segoe UI Light" panose="020B0502040204020203" pitchFamily="34" charset="0"/>
              </a:endParaRPr>
            </a:p>
          </p:txBody>
        </p:sp>
      </p:grpSp>
      <p:sp>
        <p:nvSpPr>
          <p:cNvPr id="95" name="Oval 94">
            <a:extLst>
              <a:ext uri="{FF2B5EF4-FFF2-40B4-BE49-F238E27FC236}">
                <a16:creationId xmlns:a16="http://schemas.microsoft.com/office/drawing/2014/main" xmlns="" id="{3CB39FAF-9276-419B-B256-AA9FFEE8B75E}"/>
              </a:ext>
            </a:extLst>
          </p:cNvPr>
          <p:cNvSpPr/>
          <p:nvPr/>
        </p:nvSpPr>
        <p:spPr>
          <a:xfrm>
            <a:off x="7693714" y="1135385"/>
            <a:ext cx="772998" cy="772998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blurRad="127000" dist="635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xmlns="" id="{59D48AB2-480E-4708-A5ED-1B878914515E}"/>
              </a:ext>
            </a:extLst>
          </p:cNvPr>
          <p:cNvSpPr/>
          <p:nvPr/>
        </p:nvSpPr>
        <p:spPr>
          <a:xfrm flipH="1">
            <a:off x="3605665" y="1241329"/>
            <a:ext cx="772998" cy="77299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127000" dist="635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EB710C2F-509D-4AD3-A45D-C7868E805FB4}"/>
              </a:ext>
            </a:extLst>
          </p:cNvPr>
          <p:cNvSpPr/>
          <p:nvPr/>
        </p:nvSpPr>
        <p:spPr>
          <a:xfrm>
            <a:off x="8590165" y="935188"/>
            <a:ext cx="3218241" cy="123110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GB" sz="1600" dirty="0" smtClean="0"/>
              <a:t>Familiarise </a:t>
            </a:r>
            <a:r>
              <a:rPr lang="en-GB" sz="1600" dirty="0"/>
              <a:t>yourself with the layouts and headings of the various questions and get used to using them</a:t>
            </a:r>
            <a:r>
              <a:rPr lang="en-GB" sz="1600" dirty="0" smtClean="0"/>
              <a:t>. In many cases you will pick up marks for correct headings</a:t>
            </a: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41EE3718-F0EE-4847-BEBE-DC590A7794AC}"/>
              </a:ext>
            </a:extLst>
          </p:cNvPr>
          <p:cNvSpPr/>
          <p:nvPr/>
        </p:nvSpPr>
        <p:spPr>
          <a:xfrm>
            <a:off x="8608230" y="563639"/>
            <a:ext cx="2436575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r>
              <a:rPr lang="en-IN" sz="1800" b="1" dirty="0" smtClean="0">
                <a:solidFill>
                  <a:schemeClr val="accent2"/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Formats &amp; Headings</a:t>
            </a:r>
            <a:endParaRPr lang="en-IN" sz="1800" b="1" dirty="0">
              <a:solidFill>
                <a:schemeClr val="accent2"/>
              </a:solidFill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BEFCF55C-646D-44AE-B34E-46725788BEDD}"/>
              </a:ext>
            </a:extLst>
          </p:cNvPr>
          <p:cNvSpPr/>
          <p:nvPr/>
        </p:nvSpPr>
        <p:spPr>
          <a:xfrm>
            <a:off x="991318" y="1037027"/>
            <a:ext cx="2436575" cy="73866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lang="en-GB" sz="1600" dirty="0"/>
              <a:t>You need to make the mistakes in order to learn from </a:t>
            </a:r>
            <a:r>
              <a:rPr lang="en-GB" sz="1600"/>
              <a:t>them</a:t>
            </a:r>
            <a:r>
              <a:rPr lang="en-GB" sz="1600" smtClean="0"/>
              <a:t>.</a:t>
            </a:r>
            <a:r>
              <a:rPr lang="en-I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anose="020B0606030504020204" pitchFamily="34" charset="0"/>
                <a:cs typeface="Segoe UI Light" panose="020B0502040204020203" pitchFamily="34" charset="0"/>
              </a:rPr>
              <a:t> </a:t>
            </a: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xmlns="" id="{998BBA99-D017-4289-AC4D-E1984ACF793E}"/>
              </a:ext>
            </a:extLst>
          </p:cNvPr>
          <p:cNvSpPr/>
          <p:nvPr/>
        </p:nvSpPr>
        <p:spPr>
          <a:xfrm>
            <a:off x="957362" y="684470"/>
            <a:ext cx="2436575" cy="2769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algn="r"/>
            <a:r>
              <a:rPr lang="en-IN" sz="1800" b="1" dirty="0" smtClean="0">
                <a:solidFill>
                  <a:schemeClr val="accent1"/>
                </a:solidFill>
                <a:ea typeface="Open Sans" panose="020B0606030504020204" pitchFamily="34" charset="0"/>
                <a:cs typeface="Segoe UI Light" panose="020B0502040204020203" pitchFamily="34" charset="0"/>
              </a:rPr>
              <a:t>Practice</a:t>
            </a:r>
            <a:endParaRPr lang="en-IN" sz="1800" b="1" dirty="0">
              <a:solidFill>
                <a:schemeClr val="accent1"/>
              </a:solidFill>
              <a:ea typeface="Open Sans" panose="020B0606030504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66712" y="30765"/>
            <a:ext cx="3594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 smtClean="0">
                <a:latin typeface="Georgia" charset="0"/>
                <a:ea typeface="Georgia" charset="0"/>
                <a:cs typeface="Georgia" charset="0"/>
              </a:rPr>
              <a:t>www.headstartaccounting.ie</a:t>
            </a:r>
            <a:endParaRPr lang="en-US" sz="1800" b="1" dirty="0"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26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dustry Analys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5713</TotalTime>
  <Words>189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Georgia</vt:lpstr>
      <vt:lpstr>Open Sans</vt:lpstr>
      <vt:lpstr>Segoe UI</vt:lpstr>
      <vt:lpstr>Segoe UI Light</vt:lpstr>
      <vt:lpstr>Arial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Marketing PowerPoint Template</dc:title>
  <dc:creator>Julian</dc:creator>
  <cp:lastModifiedBy>vanessa lennon</cp:lastModifiedBy>
  <cp:revision>117</cp:revision>
  <dcterms:created xsi:type="dcterms:W3CDTF">2013-09-12T13:05:01Z</dcterms:created>
  <dcterms:modified xsi:type="dcterms:W3CDTF">2022-04-26T13:21:17Z</dcterms:modified>
</cp:coreProperties>
</file>